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0" r:id="rId4"/>
    <p:sldId id="258" r:id="rId5"/>
    <p:sldId id="259"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4A41E-F597-4C6D-8DD9-4DFEB6DD6F9E}" type="doc">
      <dgm:prSet loTypeId="urn:microsoft.com/office/officeart/2005/8/layout/radial6" loCatId="cycle" qsTypeId="urn:microsoft.com/office/officeart/2005/8/quickstyle/3d7" qsCatId="3D" csTypeId="urn:microsoft.com/office/officeart/2005/8/colors/accent1_2" csCatId="accent1" phldr="1"/>
      <dgm:spPr/>
      <dgm:t>
        <a:bodyPr/>
        <a:lstStyle/>
        <a:p>
          <a:endParaRPr lang="en-US"/>
        </a:p>
      </dgm:t>
    </dgm:pt>
    <dgm:pt modelId="{FFF1BC1D-EA4A-40E6-A387-D44B815CBF06}">
      <dgm:prSet phldrT="[Text]" custT="1"/>
      <dgm:spPr>
        <a:solidFill>
          <a:srgbClr val="92D050"/>
        </a:solidFill>
        <a:ln>
          <a:solidFill>
            <a:schemeClr val="bg2">
              <a:lumMod val="60000"/>
              <a:lumOff val="40000"/>
            </a:schemeClr>
          </a:solidFill>
        </a:ln>
      </dgm:spPr>
      <dgm:t>
        <a:bodyPr/>
        <a:lstStyle/>
        <a:p>
          <a:r>
            <a:rPr lang="en-US" sz="2400" b="1" i="0" dirty="0" smtClean="0">
              <a:solidFill>
                <a:srgbClr val="006600"/>
              </a:solidFill>
              <a:latin typeface="Lucida Calligraphy" pitchFamily="66" charset="0"/>
            </a:rPr>
            <a:t>TIMER</a:t>
          </a:r>
          <a:endParaRPr lang="en-US" sz="2400" b="1" i="0" dirty="0">
            <a:solidFill>
              <a:srgbClr val="006600"/>
            </a:solidFill>
            <a:latin typeface="Lucida Calligraphy" pitchFamily="66" charset="0"/>
          </a:endParaRPr>
        </a:p>
      </dgm:t>
    </dgm:pt>
    <dgm:pt modelId="{F3F5A339-0F51-4093-91F0-A44119F9E4C4}" type="parTrans" cxnId="{09FD395E-9245-4C06-9980-F7E26A7AE6C5}">
      <dgm:prSet/>
      <dgm:spPr/>
      <dgm:t>
        <a:bodyPr/>
        <a:lstStyle/>
        <a:p>
          <a:endParaRPr lang="en-US"/>
        </a:p>
      </dgm:t>
    </dgm:pt>
    <dgm:pt modelId="{B11C21D1-54C6-4E98-97C5-523289008810}" type="sibTrans" cxnId="{09FD395E-9245-4C06-9980-F7E26A7AE6C5}">
      <dgm:prSet/>
      <dgm:spPr/>
      <dgm:t>
        <a:bodyPr/>
        <a:lstStyle/>
        <a:p>
          <a:endParaRPr lang="en-US"/>
        </a:p>
      </dgm:t>
    </dgm:pt>
    <dgm:pt modelId="{D0025746-A8CF-47AB-90F7-2DE7BE27512C}">
      <dgm:prSet phldrT="[Text]" custT="1"/>
      <dgm:spPr>
        <a:solidFill>
          <a:srgbClr val="92D050"/>
        </a:solidFill>
        <a:ln>
          <a:solidFill>
            <a:schemeClr val="bg2">
              <a:lumMod val="60000"/>
              <a:lumOff val="40000"/>
            </a:schemeClr>
          </a:solidFill>
        </a:ln>
      </dgm:spPr>
      <dgm:t>
        <a:bodyPr/>
        <a:lstStyle/>
        <a:p>
          <a:r>
            <a:rPr lang="en-US" sz="1600" b="1" dirty="0" smtClean="0">
              <a:solidFill>
                <a:schemeClr val="tx1"/>
              </a:solidFill>
            </a:rPr>
            <a:t>following GCP guidelines</a:t>
          </a:r>
          <a:endParaRPr lang="en-US" sz="1600" b="1" dirty="0">
            <a:solidFill>
              <a:schemeClr val="tx1"/>
            </a:solidFill>
          </a:endParaRPr>
        </a:p>
      </dgm:t>
    </dgm:pt>
    <dgm:pt modelId="{DA70F3B4-2674-479E-A90F-D07D38A68552}" type="sibTrans" cxnId="{82BC92CA-6D4B-4106-B538-373E08E30FCB}">
      <dgm:prSet/>
      <dgm:spPr>
        <a:ln>
          <a:solidFill>
            <a:srgbClr val="FF0000"/>
          </a:solidFill>
        </a:ln>
      </dgm:spPr>
      <dgm:t>
        <a:bodyPr/>
        <a:lstStyle/>
        <a:p>
          <a:endParaRPr lang="en-US"/>
        </a:p>
      </dgm:t>
    </dgm:pt>
    <dgm:pt modelId="{6C231EBD-E3C2-4606-B26C-94F4F77052B4}" type="parTrans" cxnId="{82BC92CA-6D4B-4106-B538-373E08E30FCB}">
      <dgm:prSet/>
      <dgm:spPr/>
      <dgm:t>
        <a:bodyPr/>
        <a:lstStyle/>
        <a:p>
          <a:endParaRPr lang="en-US"/>
        </a:p>
      </dgm:t>
    </dgm:pt>
    <dgm:pt modelId="{E8767BC0-1415-4695-80E1-7F449BE37980}">
      <dgm:prSet phldrT="[Text]" custT="1"/>
      <dgm:spPr>
        <a:solidFill>
          <a:srgbClr val="92D050"/>
        </a:solidFill>
        <a:ln>
          <a:solidFill>
            <a:srgbClr val="FF0000"/>
          </a:solidFill>
        </a:ln>
      </dgm:spPr>
      <dgm:t>
        <a:bodyPr/>
        <a:lstStyle/>
        <a:p>
          <a:r>
            <a:rPr lang="en-US" sz="1800" b="1" dirty="0" smtClean="0">
              <a:solidFill>
                <a:schemeClr val="tx1"/>
              </a:solidFill>
              <a:latin typeface="Garamond" pitchFamily="18" charset="0"/>
            </a:rPr>
            <a:t>On Schedule (Time)</a:t>
          </a:r>
          <a:endParaRPr lang="en-US" sz="1800" b="1" dirty="0">
            <a:solidFill>
              <a:schemeClr val="tx1"/>
            </a:solidFill>
          </a:endParaRPr>
        </a:p>
      </dgm:t>
    </dgm:pt>
    <dgm:pt modelId="{66C841A3-0B8C-4C85-BE61-B04AAD534799}" type="sibTrans" cxnId="{BCF3F7AC-3D3E-4C91-809D-56BC4C258EFA}">
      <dgm:prSet/>
      <dgm:spPr>
        <a:ln>
          <a:solidFill>
            <a:srgbClr val="FF0000"/>
          </a:solidFill>
        </a:ln>
      </dgm:spPr>
      <dgm:t>
        <a:bodyPr/>
        <a:lstStyle/>
        <a:p>
          <a:endParaRPr lang="en-US"/>
        </a:p>
      </dgm:t>
    </dgm:pt>
    <dgm:pt modelId="{B69F92CB-2901-4FE0-A116-9D49DF5FD51C}" type="parTrans" cxnId="{BCF3F7AC-3D3E-4C91-809D-56BC4C258EFA}">
      <dgm:prSet/>
      <dgm:spPr/>
      <dgm:t>
        <a:bodyPr/>
        <a:lstStyle/>
        <a:p>
          <a:endParaRPr lang="en-US"/>
        </a:p>
      </dgm:t>
    </dgm:pt>
    <dgm:pt modelId="{E9A55DB6-49E7-4CDA-9746-704CBC11979C}">
      <dgm:prSet phldrT="[Text]" custT="1"/>
      <dgm:spPr>
        <a:solidFill>
          <a:srgbClr val="92D050"/>
        </a:solidFill>
        <a:ln>
          <a:solidFill>
            <a:srgbClr val="FF0000"/>
          </a:solidFill>
        </a:ln>
      </dgm:spPr>
      <dgm:t>
        <a:bodyPr/>
        <a:lstStyle/>
        <a:p>
          <a:r>
            <a:rPr lang="en-US" sz="2000" b="1" dirty="0" smtClean="0">
              <a:solidFill>
                <a:schemeClr val="tx1"/>
              </a:solidFill>
              <a:latin typeface="Garamond" pitchFamily="18" charset="0"/>
            </a:rPr>
            <a:t>High Quality</a:t>
          </a:r>
          <a:endParaRPr lang="en-US" sz="2000" b="1" dirty="0">
            <a:solidFill>
              <a:schemeClr val="tx1"/>
            </a:solidFill>
          </a:endParaRPr>
        </a:p>
      </dgm:t>
    </dgm:pt>
    <dgm:pt modelId="{9812AC1B-4F64-4D12-880F-8AF818801320}" type="sibTrans" cxnId="{19773473-99AE-4E70-92D6-316BCA38F0A8}">
      <dgm:prSet/>
      <dgm:spPr>
        <a:ln>
          <a:solidFill>
            <a:srgbClr val="FF0000"/>
          </a:solidFill>
        </a:ln>
      </dgm:spPr>
      <dgm:t>
        <a:bodyPr/>
        <a:lstStyle/>
        <a:p>
          <a:endParaRPr lang="en-US"/>
        </a:p>
      </dgm:t>
    </dgm:pt>
    <dgm:pt modelId="{4D922E6E-0304-47B1-9B2E-51341C5780A6}" type="parTrans" cxnId="{19773473-99AE-4E70-92D6-316BCA38F0A8}">
      <dgm:prSet/>
      <dgm:spPr/>
      <dgm:t>
        <a:bodyPr/>
        <a:lstStyle/>
        <a:p>
          <a:endParaRPr lang="en-US"/>
        </a:p>
      </dgm:t>
    </dgm:pt>
    <dgm:pt modelId="{B2122253-EB4B-4FD9-BE1F-D69660B6C4DE}">
      <dgm:prSet phldrT="[Text]" custT="1"/>
      <dgm:spPr>
        <a:solidFill>
          <a:srgbClr val="92D050"/>
        </a:solidFill>
        <a:ln>
          <a:solidFill>
            <a:srgbClr val="FF0000"/>
          </a:solidFill>
        </a:ln>
      </dgm:spPr>
      <dgm:t>
        <a:bodyPr/>
        <a:lstStyle/>
        <a:p>
          <a:r>
            <a:rPr lang="en-US" sz="1600" b="1" dirty="0" smtClean="0">
              <a:solidFill>
                <a:schemeClr val="tx1"/>
              </a:solidFill>
            </a:rPr>
            <a:t>Qualified and experienced staff</a:t>
          </a:r>
          <a:endParaRPr lang="en-US" sz="1600" b="1" dirty="0">
            <a:solidFill>
              <a:schemeClr val="tx1"/>
            </a:solidFill>
          </a:endParaRPr>
        </a:p>
      </dgm:t>
    </dgm:pt>
    <dgm:pt modelId="{ED56C2DD-E353-4170-8C1D-60B3C56ABAC4}" type="sibTrans" cxnId="{56DC5D87-7C3D-492C-AD99-B09E56F83EB3}">
      <dgm:prSet/>
      <dgm:spPr>
        <a:ln>
          <a:solidFill>
            <a:srgbClr val="FF0000"/>
          </a:solidFill>
        </a:ln>
      </dgm:spPr>
      <dgm:t>
        <a:bodyPr/>
        <a:lstStyle/>
        <a:p>
          <a:endParaRPr lang="en-US">
            <a:solidFill>
              <a:srgbClr val="92D050"/>
            </a:solidFill>
          </a:endParaRPr>
        </a:p>
      </dgm:t>
    </dgm:pt>
    <dgm:pt modelId="{F8F5B4A0-A160-41E8-B23D-9121255FE95D}" type="parTrans" cxnId="{56DC5D87-7C3D-492C-AD99-B09E56F83EB3}">
      <dgm:prSet/>
      <dgm:spPr/>
      <dgm:t>
        <a:bodyPr/>
        <a:lstStyle/>
        <a:p>
          <a:endParaRPr lang="en-US"/>
        </a:p>
      </dgm:t>
    </dgm:pt>
    <dgm:pt modelId="{F28EF648-B967-4C0C-8F6B-70E2A6783B7F}" type="pres">
      <dgm:prSet presAssocID="{C3A4A41E-F597-4C6D-8DD9-4DFEB6DD6F9E}" presName="Name0" presStyleCnt="0">
        <dgm:presLayoutVars>
          <dgm:chMax val="1"/>
          <dgm:dir/>
          <dgm:animLvl val="ctr"/>
          <dgm:resizeHandles val="exact"/>
        </dgm:presLayoutVars>
      </dgm:prSet>
      <dgm:spPr/>
      <dgm:t>
        <a:bodyPr/>
        <a:lstStyle/>
        <a:p>
          <a:endParaRPr lang="en-US"/>
        </a:p>
      </dgm:t>
    </dgm:pt>
    <dgm:pt modelId="{EF2D8333-81A2-4110-A784-69C6499766B0}" type="pres">
      <dgm:prSet presAssocID="{FFF1BC1D-EA4A-40E6-A387-D44B815CBF06}" presName="centerShape" presStyleLbl="node0" presStyleIdx="0" presStyleCnt="1"/>
      <dgm:spPr/>
      <dgm:t>
        <a:bodyPr/>
        <a:lstStyle/>
        <a:p>
          <a:endParaRPr lang="en-US"/>
        </a:p>
      </dgm:t>
    </dgm:pt>
    <dgm:pt modelId="{3291CE35-9184-4FA1-9089-1E2D3E969A84}" type="pres">
      <dgm:prSet presAssocID="{B2122253-EB4B-4FD9-BE1F-D69660B6C4DE}" presName="node" presStyleLbl="node1" presStyleIdx="0" presStyleCnt="4">
        <dgm:presLayoutVars>
          <dgm:bulletEnabled val="1"/>
        </dgm:presLayoutVars>
      </dgm:prSet>
      <dgm:spPr/>
      <dgm:t>
        <a:bodyPr/>
        <a:lstStyle/>
        <a:p>
          <a:endParaRPr lang="en-US"/>
        </a:p>
      </dgm:t>
    </dgm:pt>
    <dgm:pt modelId="{D050654C-8A40-4FA6-B744-CC29E83D8D5E}" type="pres">
      <dgm:prSet presAssocID="{B2122253-EB4B-4FD9-BE1F-D69660B6C4DE}" presName="dummy" presStyleCnt="0"/>
      <dgm:spPr/>
    </dgm:pt>
    <dgm:pt modelId="{D40B1EE6-9B42-48D1-9EB2-E7F848CDB9B5}" type="pres">
      <dgm:prSet presAssocID="{ED56C2DD-E353-4170-8C1D-60B3C56ABAC4}" presName="sibTrans" presStyleLbl="sibTrans2D1" presStyleIdx="0" presStyleCnt="4"/>
      <dgm:spPr/>
      <dgm:t>
        <a:bodyPr/>
        <a:lstStyle/>
        <a:p>
          <a:endParaRPr lang="en-US"/>
        </a:p>
      </dgm:t>
    </dgm:pt>
    <dgm:pt modelId="{F75E7EBC-DF98-4D4C-A254-6BB782CF9195}" type="pres">
      <dgm:prSet presAssocID="{E9A55DB6-49E7-4CDA-9746-704CBC11979C}" presName="node" presStyleLbl="node1" presStyleIdx="1" presStyleCnt="4">
        <dgm:presLayoutVars>
          <dgm:bulletEnabled val="1"/>
        </dgm:presLayoutVars>
      </dgm:prSet>
      <dgm:spPr/>
      <dgm:t>
        <a:bodyPr/>
        <a:lstStyle/>
        <a:p>
          <a:endParaRPr lang="en-US"/>
        </a:p>
      </dgm:t>
    </dgm:pt>
    <dgm:pt modelId="{927ED04B-A4DB-464B-B61C-05AC70EE07DB}" type="pres">
      <dgm:prSet presAssocID="{E9A55DB6-49E7-4CDA-9746-704CBC11979C}" presName="dummy" presStyleCnt="0"/>
      <dgm:spPr/>
    </dgm:pt>
    <dgm:pt modelId="{76FB55BA-FFBD-4E38-804B-C8EEF824FFE4}" type="pres">
      <dgm:prSet presAssocID="{9812AC1B-4F64-4D12-880F-8AF818801320}" presName="sibTrans" presStyleLbl="sibTrans2D1" presStyleIdx="1" presStyleCnt="4"/>
      <dgm:spPr/>
      <dgm:t>
        <a:bodyPr/>
        <a:lstStyle/>
        <a:p>
          <a:endParaRPr lang="en-US"/>
        </a:p>
      </dgm:t>
    </dgm:pt>
    <dgm:pt modelId="{AB9CAC2E-D44E-4500-B65A-4E9BC99EA03D}" type="pres">
      <dgm:prSet presAssocID="{E8767BC0-1415-4695-80E1-7F449BE37980}" presName="node" presStyleLbl="node1" presStyleIdx="2" presStyleCnt="4">
        <dgm:presLayoutVars>
          <dgm:bulletEnabled val="1"/>
        </dgm:presLayoutVars>
      </dgm:prSet>
      <dgm:spPr/>
      <dgm:t>
        <a:bodyPr/>
        <a:lstStyle/>
        <a:p>
          <a:endParaRPr lang="en-US"/>
        </a:p>
      </dgm:t>
    </dgm:pt>
    <dgm:pt modelId="{C33D73AA-7E52-4D9F-85B0-F9655D88EA07}" type="pres">
      <dgm:prSet presAssocID="{E8767BC0-1415-4695-80E1-7F449BE37980}" presName="dummy" presStyleCnt="0"/>
      <dgm:spPr/>
    </dgm:pt>
    <dgm:pt modelId="{A7678C74-F03B-4BCD-AFBD-5259ACA7EEA6}" type="pres">
      <dgm:prSet presAssocID="{66C841A3-0B8C-4C85-BE61-B04AAD534799}" presName="sibTrans" presStyleLbl="sibTrans2D1" presStyleIdx="2" presStyleCnt="4"/>
      <dgm:spPr/>
      <dgm:t>
        <a:bodyPr/>
        <a:lstStyle/>
        <a:p>
          <a:endParaRPr lang="en-US"/>
        </a:p>
      </dgm:t>
    </dgm:pt>
    <dgm:pt modelId="{4703E207-94E1-4B71-9DCF-1A625B43E7E3}" type="pres">
      <dgm:prSet presAssocID="{D0025746-A8CF-47AB-90F7-2DE7BE27512C}" presName="node" presStyleLbl="node1" presStyleIdx="3" presStyleCnt="4">
        <dgm:presLayoutVars>
          <dgm:bulletEnabled val="1"/>
        </dgm:presLayoutVars>
      </dgm:prSet>
      <dgm:spPr/>
      <dgm:t>
        <a:bodyPr/>
        <a:lstStyle/>
        <a:p>
          <a:endParaRPr lang="en-US"/>
        </a:p>
      </dgm:t>
    </dgm:pt>
    <dgm:pt modelId="{0257E1A7-5F67-48C3-AFA1-F64BFAF4CB48}" type="pres">
      <dgm:prSet presAssocID="{D0025746-A8CF-47AB-90F7-2DE7BE27512C}" presName="dummy" presStyleCnt="0"/>
      <dgm:spPr/>
    </dgm:pt>
    <dgm:pt modelId="{DF26D779-ABE2-49DF-B8BF-902375B28541}" type="pres">
      <dgm:prSet presAssocID="{DA70F3B4-2674-479E-A90F-D07D38A68552}" presName="sibTrans" presStyleLbl="sibTrans2D1" presStyleIdx="3" presStyleCnt="4"/>
      <dgm:spPr/>
      <dgm:t>
        <a:bodyPr/>
        <a:lstStyle/>
        <a:p>
          <a:endParaRPr lang="en-US"/>
        </a:p>
      </dgm:t>
    </dgm:pt>
  </dgm:ptLst>
  <dgm:cxnLst>
    <dgm:cxn modelId="{56DC5D87-7C3D-492C-AD99-B09E56F83EB3}" srcId="{FFF1BC1D-EA4A-40E6-A387-D44B815CBF06}" destId="{B2122253-EB4B-4FD9-BE1F-D69660B6C4DE}" srcOrd="0" destOrd="0" parTransId="{F8F5B4A0-A160-41E8-B23D-9121255FE95D}" sibTransId="{ED56C2DD-E353-4170-8C1D-60B3C56ABAC4}"/>
    <dgm:cxn modelId="{A3A52A9F-6BDD-4A9F-8ACE-DADC2FB0E5A1}" type="presOf" srcId="{66C841A3-0B8C-4C85-BE61-B04AAD534799}" destId="{A7678C74-F03B-4BCD-AFBD-5259ACA7EEA6}" srcOrd="0" destOrd="0" presId="urn:microsoft.com/office/officeart/2005/8/layout/radial6"/>
    <dgm:cxn modelId="{435114E8-834B-47A2-B5D5-1CF56EB5A954}" type="presOf" srcId="{D0025746-A8CF-47AB-90F7-2DE7BE27512C}" destId="{4703E207-94E1-4B71-9DCF-1A625B43E7E3}" srcOrd="0" destOrd="0" presId="urn:microsoft.com/office/officeart/2005/8/layout/radial6"/>
    <dgm:cxn modelId="{79B4FC1F-B57F-4894-9358-E7578D4D152A}" type="presOf" srcId="{E8767BC0-1415-4695-80E1-7F449BE37980}" destId="{AB9CAC2E-D44E-4500-B65A-4E9BC99EA03D}" srcOrd="0" destOrd="0" presId="urn:microsoft.com/office/officeart/2005/8/layout/radial6"/>
    <dgm:cxn modelId="{BCF3F7AC-3D3E-4C91-809D-56BC4C258EFA}" srcId="{FFF1BC1D-EA4A-40E6-A387-D44B815CBF06}" destId="{E8767BC0-1415-4695-80E1-7F449BE37980}" srcOrd="2" destOrd="0" parTransId="{B69F92CB-2901-4FE0-A116-9D49DF5FD51C}" sibTransId="{66C841A3-0B8C-4C85-BE61-B04AAD534799}"/>
    <dgm:cxn modelId="{19773473-99AE-4E70-92D6-316BCA38F0A8}" srcId="{FFF1BC1D-EA4A-40E6-A387-D44B815CBF06}" destId="{E9A55DB6-49E7-4CDA-9746-704CBC11979C}" srcOrd="1" destOrd="0" parTransId="{4D922E6E-0304-47B1-9B2E-51341C5780A6}" sibTransId="{9812AC1B-4F64-4D12-880F-8AF818801320}"/>
    <dgm:cxn modelId="{23822D21-1C88-4701-9D76-F3BD6B6E4D16}" type="presOf" srcId="{ED56C2DD-E353-4170-8C1D-60B3C56ABAC4}" destId="{D40B1EE6-9B42-48D1-9EB2-E7F848CDB9B5}" srcOrd="0" destOrd="0" presId="urn:microsoft.com/office/officeart/2005/8/layout/radial6"/>
    <dgm:cxn modelId="{88AF2639-3897-42DB-B38F-EA70BB44E1D1}" type="presOf" srcId="{E9A55DB6-49E7-4CDA-9746-704CBC11979C}" destId="{F75E7EBC-DF98-4D4C-A254-6BB782CF9195}" srcOrd="0" destOrd="0" presId="urn:microsoft.com/office/officeart/2005/8/layout/radial6"/>
    <dgm:cxn modelId="{36816DB3-DFEA-4BB0-BC30-D352C5038E98}" type="presOf" srcId="{9812AC1B-4F64-4D12-880F-8AF818801320}" destId="{76FB55BA-FFBD-4E38-804B-C8EEF824FFE4}" srcOrd="0" destOrd="0" presId="urn:microsoft.com/office/officeart/2005/8/layout/radial6"/>
    <dgm:cxn modelId="{09FD395E-9245-4C06-9980-F7E26A7AE6C5}" srcId="{C3A4A41E-F597-4C6D-8DD9-4DFEB6DD6F9E}" destId="{FFF1BC1D-EA4A-40E6-A387-D44B815CBF06}" srcOrd="0" destOrd="0" parTransId="{F3F5A339-0F51-4093-91F0-A44119F9E4C4}" sibTransId="{B11C21D1-54C6-4E98-97C5-523289008810}"/>
    <dgm:cxn modelId="{82BC92CA-6D4B-4106-B538-373E08E30FCB}" srcId="{FFF1BC1D-EA4A-40E6-A387-D44B815CBF06}" destId="{D0025746-A8CF-47AB-90F7-2DE7BE27512C}" srcOrd="3" destOrd="0" parTransId="{6C231EBD-E3C2-4606-B26C-94F4F77052B4}" sibTransId="{DA70F3B4-2674-479E-A90F-D07D38A68552}"/>
    <dgm:cxn modelId="{0FE53753-72F4-48EF-9B64-A2E8060D30E6}" type="presOf" srcId="{C3A4A41E-F597-4C6D-8DD9-4DFEB6DD6F9E}" destId="{F28EF648-B967-4C0C-8F6B-70E2A6783B7F}" srcOrd="0" destOrd="0" presId="urn:microsoft.com/office/officeart/2005/8/layout/radial6"/>
    <dgm:cxn modelId="{35F581D5-F9BD-4834-905E-7290D8B99F35}" type="presOf" srcId="{DA70F3B4-2674-479E-A90F-D07D38A68552}" destId="{DF26D779-ABE2-49DF-B8BF-902375B28541}" srcOrd="0" destOrd="0" presId="urn:microsoft.com/office/officeart/2005/8/layout/radial6"/>
    <dgm:cxn modelId="{A7C32980-BD21-4977-AD3C-B957AAAE345F}" type="presOf" srcId="{FFF1BC1D-EA4A-40E6-A387-D44B815CBF06}" destId="{EF2D8333-81A2-4110-A784-69C6499766B0}" srcOrd="0" destOrd="0" presId="urn:microsoft.com/office/officeart/2005/8/layout/radial6"/>
    <dgm:cxn modelId="{E040416B-C619-4619-93A4-3CE5938D828C}" type="presOf" srcId="{B2122253-EB4B-4FD9-BE1F-D69660B6C4DE}" destId="{3291CE35-9184-4FA1-9089-1E2D3E969A84}" srcOrd="0" destOrd="0" presId="urn:microsoft.com/office/officeart/2005/8/layout/radial6"/>
    <dgm:cxn modelId="{B4C53644-F011-4A86-98E6-78D87FD38482}" type="presParOf" srcId="{F28EF648-B967-4C0C-8F6B-70E2A6783B7F}" destId="{EF2D8333-81A2-4110-A784-69C6499766B0}" srcOrd="0" destOrd="0" presId="urn:microsoft.com/office/officeart/2005/8/layout/radial6"/>
    <dgm:cxn modelId="{E0E29FCC-E605-43F4-AFC3-37C641D1B244}" type="presParOf" srcId="{F28EF648-B967-4C0C-8F6B-70E2A6783B7F}" destId="{3291CE35-9184-4FA1-9089-1E2D3E969A84}" srcOrd="1" destOrd="0" presId="urn:microsoft.com/office/officeart/2005/8/layout/radial6"/>
    <dgm:cxn modelId="{F6828225-0F55-4319-915A-C70681932941}" type="presParOf" srcId="{F28EF648-B967-4C0C-8F6B-70E2A6783B7F}" destId="{D050654C-8A40-4FA6-B744-CC29E83D8D5E}" srcOrd="2" destOrd="0" presId="urn:microsoft.com/office/officeart/2005/8/layout/radial6"/>
    <dgm:cxn modelId="{9F9B2FF8-E11F-4CA5-A75B-A7CE0D10EA53}" type="presParOf" srcId="{F28EF648-B967-4C0C-8F6B-70E2A6783B7F}" destId="{D40B1EE6-9B42-48D1-9EB2-E7F848CDB9B5}" srcOrd="3" destOrd="0" presId="urn:microsoft.com/office/officeart/2005/8/layout/radial6"/>
    <dgm:cxn modelId="{D0BB7DEE-2FFE-47DD-805E-F2E03281668A}" type="presParOf" srcId="{F28EF648-B967-4C0C-8F6B-70E2A6783B7F}" destId="{F75E7EBC-DF98-4D4C-A254-6BB782CF9195}" srcOrd="4" destOrd="0" presId="urn:microsoft.com/office/officeart/2005/8/layout/radial6"/>
    <dgm:cxn modelId="{4A80FD49-947B-4B03-B1E4-807874D9AB70}" type="presParOf" srcId="{F28EF648-B967-4C0C-8F6B-70E2A6783B7F}" destId="{927ED04B-A4DB-464B-B61C-05AC70EE07DB}" srcOrd="5" destOrd="0" presId="urn:microsoft.com/office/officeart/2005/8/layout/radial6"/>
    <dgm:cxn modelId="{E280D56B-7FC5-463B-8B57-BB5EA9B09077}" type="presParOf" srcId="{F28EF648-B967-4C0C-8F6B-70E2A6783B7F}" destId="{76FB55BA-FFBD-4E38-804B-C8EEF824FFE4}" srcOrd="6" destOrd="0" presId="urn:microsoft.com/office/officeart/2005/8/layout/radial6"/>
    <dgm:cxn modelId="{D54D413E-F931-4B03-9B03-F8631C041223}" type="presParOf" srcId="{F28EF648-B967-4C0C-8F6B-70E2A6783B7F}" destId="{AB9CAC2E-D44E-4500-B65A-4E9BC99EA03D}" srcOrd="7" destOrd="0" presId="urn:microsoft.com/office/officeart/2005/8/layout/radial6"/>
    <dgm:cxn modelId="{F982B828-972B-47CE-A3E5-D313C1A771B6}" type="presParOf" srcId="{F28EF648-B967-4C0C-8F6B-70E2A6783B7F}" destId="{C33D73AA-7E52-4D9F-85B0-F9655D88EA07}" srcOrd="8" destOrd="0" presId="urn:microsoft.com/office/officeart/2005/8/layout/radial6"/>
    <dgm:cxn modelId="{39732436-BFE1-44EB-820C-18A9B3649BCD}" type="presParOf" srcId="{F28EF648-B967-4C0C-8F6B-70E2A6783B7F}" destId="{A7678C74-F03B-4BCD-AFBD-5259ACA7EEA6}" srcOrd="9" destOrd="0" presId="urn:microsoft.com/office/officeart/2005/8/layout/radial6"/>
    <dgm:cxn modelId="{7DA3E2D2-9920-4F60-BF1B-1FDCCDE6FCAA}" type="presParOf" srcId="{F28EF648-B967-4C0C-8F6B-70E2A6783B7F}" destId="{4703E207-94E1-4B71-9DCF-1A625B43E7E3}" srcOrd="10" destOrd="0" presId="urn:microsoft.com/office/officeart/2005/8/layout/radial6"/>
    <dgm:cxn modelId="{A7B25B45-3EFE-4A71-820B-3AD2B4495F36}" type="presParOf" srcId="{F28EF648-B967-4C0C-8F6B-70E2A6783B7F}" destId="{0257E1A7-5F67-48C3-AFA1-F64BFAF4CB48}" srcOrd="11" destOrd="0" presId="urn:microsoft.com/office/officeart/2005/8/layout/radial6"/>
    <dgm:cxn modelId="{4757D24A-9457-4A8B-A954-9A17388F368F}" type="presParOf" srcId="{F28EF648-B967-4C0C-8F6B-70E2A6783B7F}" destId="{DF26D779-ABE2-49DF-B8BF-902375B28541}"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0797B-447A-4186-AEDD-848A4CDDCA9A}" type="datetimeFigureOut">
              <a:rPr lang="en-US" smtClean="0"/>
              <a:pPr/>
              <a:t>8/16/2012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21913-5795-4927-AB57-81E1D7F336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7D351F8-46D4-4390-B8A0-85C39E87BCC3}" type="slidenum">
              <a:rPr lang="en-GB" smtClean="0"/>
              <a:pPr/>
              <a:t>13</a:t>
            </a:fld>
            <a:endParaRPr lang="en-GB" smtClean="0"/>
          </a:p>
        </p:txBody>
      </p:sp>
      <p:sp>
        <p:nvSpPr>
          <p:cNvPr id="32771" name="Rectangle 2"/>
          <p:cNvSpPr>
            <a:spLocks noGrp="1" noRot="1" noChangeAspect="1" noChangeArrowheads="1" noTextEdit="1"/>
          </p:cNvSpPr>
          <p:nvPr>
            <p:ph type="sldImg"/>
          </p:nvPr>
        </p:nvSpPr>
        <p:spPr>
          <a:xfrm>
            <a:off x="315913" y="-12700"/>
            <a:ext cx="6226175" cy="4670425"/>
          </a:xfrm>
          <a:ln/>
        </p:spPr>
      </p:sp>
      <p:sp>
        <p:nvSpPr>
          <p:cNvPr id="32772" name="Rectangle 3"/>
          <p:cNvSpPr>
            <a:spLocks noGrp="1" noChangeArrowheads="1"/>
          </p:cNvSpPr>
          <p:nvPr>
            <p:ph type="body" idx="1"/>
          </p:nvPr>
        </p:nvSpPr>
        <p:spPr>
          <a:xfrm>
            <a:off x="248644" y="4883392"/>
            <a:ext cx="6432219" cy="3766218"/>
          </a:xfrm>
          <a:noFill/>
          <a:ln/>
        </p:spPr>
        <p:txBody>
          <a:bodyPr lIns="89384" tIns="44694" rIns="89384" bIns="44694"/>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1524000"/>
            <a:ext cx="5181600" cy="353865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Customized Service to Herbal Industry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Clinical trials on Ayurvedic, Nutraceutical and Cosmetic products.</a:t>
            </a:r>
          </a:p>
          <a:p>
            <a:pPr algn="just"/>
            <a:endParaRPr lang="en-US" dirty="0" smtClean="0"/>
          </a:p>
          <a:p>
            <a:pPr algn="just"/>
            <a:r>
              <a:rPr lang="en-US" dirty="0" smtClean="0">
                <a:cs typeface="Times New Roman" pitchFamily="18" charset="0"/>
              </a:rPr>
              <a:t>Conduct Phase II to IV, Safety and Toxicity Studies ,Claim Validation studies ,Post market Surveillance (PMS) on herbal formulations, Ayurvedic Medicine and Dietary supplement.</a:t>
            </a:r>
            <a:endParaRPr lang="en-US" dirty="0" smtClean="0"/>
          </a:p>
          <a:p>
            <a:pPr algn="just">
              <a:buNone/>
            </a:pPr>
            <a:endParaRPr lang="en-US" dirty="0" smtClean="0"/>
          </a:p>
          <a:p>
            <a:pPr algn="just"/>
            <a:r>
              <a:rPr lang="en-US" dirty="0" smtClean="0"/>
              <a:t>Dedicated team expertise in various field of Ayurveda</a:t>
            </a:r>
          </a:p>
          <a:p>
            <a:pPr algn="just"/>
            <a:endParaRPr lang="en-US" dirty="0" smtClean="0"/>
          </a:p>
          <a:p>
            <a:pPr algn="just"/>
            <a:r>
              <a:rPr lang="en-US" dirty="0" smtClean="0"/>
              <a:t>Large database of Investigators and Clinical trial Sites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Dental Solution</a:t>
            </a:r>
            <a:endParaRPr lang="en-US" dirty="0"/>
          </a:p>
        </p:txBody>
      </p:sp>
      <p:sp>
        <p:nvSpPr>
          <p:cNvPr id="3" name="Content Placeholder 2"/>
          <p:cNvSpPr>
            <a:spLocks noGrp="1"/>
          </p:cNvSpPr>
          <p:nvPr>
            <p:ph idx="1"/>
          </p:nvPr>
        </p:nvSpPr>
        <p:spPr/>
        <p:txBody>
          <a:bodyPr>
            <a:normAutofit fontScale="85000" lnSpcReduction="10000"/>
          </a:bodyPr>
          <a:lstStyle/>
          <a:p>
            <a:pPr marL="347663" indent="-347663"/>
            <a:r>
              <a:rPr lang="en-US" dirty="0" smtClean="0"/>
              <a:t>TIMER- Dental Care &amp; Research Center offers state of the art services</a:t>
            </a:r>
            <a:r>
              <a:rPr lang="en-US" b="1" dirty="0" smtClean="0"/>
              <a:t> </a:t>
            </a:r>
            <a:r>
              <a:rPr lang="en-US" dirty="0" smtClean="0"/>
              <a:t>for Every Generation. </a:t>
            </a:r>
          </a:p>
          <a:p>
            <a:pPr marL="347663" indent="-347663"/>
            <a:endParaRPr lang="en-US" dirty="0" smtClean="0"/>
          </a:p>
          <a:p>
            <a:pPr marL="347663" indent="-347663"/>
            <a:r>
              <a:rPr lang="en-US" dirty="0" smtClean="0"/>
              <a:t>Dental Education and Research.</a:t>
            </a:r>
          </a:p>
          <a:p>
            <a:pPr marL="347663" indent="-347663"/>
            <a:endParaRPr lang="en-US" dirty="0" smtClean="0"/>
          </a:p>
          <a:p>
            <a:pPr marL="347663" indent="-347663"/>
            <a:r>
              <a:rPr lang="en-US" dirty="0" smtClean="0">
                <a:cs typeface="Times New Roman" pitchFamily="18" charset="0"/>
              </a:rPr>
              <a:t>Sites for clinical Trial of Dental/Oral Care products</a:t>
            </a:r>
          </a:p>
          <a:p>
            <a:pPr marL="347663" indent="-347663"/>
            <a:endParaRPr lang="en-US" dirty="0" smtClean="0"/>
          </a:p>
          <a:p>
            <a:pPr marL="347663" indent="-347663"/>
            <a:r>
              <a:rPr lang="en-US" dirty="0" smtClean="0"/>
              <a:t>Successful conductance of Dental Camp at Schools</a:t>
            </a:r>
          </a:p>
          <a:p>
            <a:pPr marL="347663" indent="-347663"/>
            <a:endParaRPr lang="en-US" dirty="0" smtClean="0"/>
          </a:p>
          <a:p>
            <a:pPr marL="347663" indent="-347663"/>
            <a:r>
              <a:rPr lang="en-US" dirty="0" smtClean="0"/>
              <a:t>Database of more 1200 students and patients </a:t>
            </a:r>
          </a:p>
          <a:p>
            <a:pPr marL="347663" indent="-347663"/>
            <a:endParaRPr lang="en-US" dirty="0" smtClean="0"/>
          </a:p>
          <a:p>
            <a:pPr marL="347663" indent="-347663"/>
            <a:endParaRPr lang="en-US" dirty="0" smtClean="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TIMER competency</a:t>
            </a:r>
            <a:endParaRPr lang="en-US" dirty="0"/>
          </a:p>
        </p:txBody>
      </p:sp>
      <p:sp>
        <p:nvSpPr>
          <p:cNvPr id="3" name="Content Placeholder 2"/>
          <p:cNvSpPr>
            <a:spLocks noGrp="1"/>
          </p:cNvSpPr>
          <p:nvPr>
            <p:ph idx="1"/>
          </p:nvPr>
        </p:nvSpPr>
        <p:spPr/>
        <p:txBody>
          <a:bodyPr>
            <a:normAutofit fontScale="85000" lnSpcReduction="20000"/>
          </a:bodyPr>
          <a:lstStyle/>
          <a:p>
            <a:pPr marL="274320" indent="-274320" algn="just" fontAlgn="auto">
              <a:spcBef>
                <a:spcPts val="600"/>
              </a:spcBef>
              <a:spcAft>
                <a:spcPts val="0"/>
              </a:spcAft>
              <a:buClr>
                <a:schemeClr val="tx2"/>
              </a:buClr>
              <a:buSzPct val="73000"/>
              <a:buFont typeface="Wingdings 2"/>
              <a:buChar char=""/>
              <a:defRPr/>
            </a:pPr>
            <a:r>
              <a:rPr lang="en-US" dirty="0" smtClean="0">
                <a:latin typeface="Times New Roman" pitchFamily="18" charset="0"/>
                <a:cs typeface="Times New Roman" pitchFamily="18" charset="0"/>
              </a:rPr>
              <a:t>highly qualified technical experts from the field of –Medicine, Ayurveda, Pharmacology, Clinical Research, Statistic, Management</a:t>
            </a:r>
          </a:p>
          <a:p>
            <a:pPr marL="274320" indent="-274320" algn="just" fontAlgn="auto">
              <a:spcBef>
                <a:spcPts val="600"/>
              </a:spcBef>
              <a:spcAft>
                <a:spcPts val="0"/>
              </a:spcAft>
              <a:buClr>
                <a:schemeClr val="tx2"/>
              </a:buClr>
              <a:buSzPct val="73000"/>
              <a:buFont typeface="Wingdings 2"/>
              <a:buChar char=""/>
              <a:defRPr/>
            </a:pPr>
            <a:endParaRPr lang="en-US" dirty="0" smtClean="0">
              <a:latin typeface="Times New Roman" pitchFamily="18" charset="0"/>
              <a:cs typeface="Times New Roman" pitchFamily="18" charset="0"/>
            </a:endParaRPr>
          </a:p>
          <a:p>
            <a:pPr marL="274320" indent="-274320" algn="just" fontAlgn="auto">
              <a:spcBef>
                <a:spcPts val="600"/>
              </a:spcBef>
              <a:spcAft>
                <a:spcPts val="0"/>
              </a:spcAft>
              <a:buClr>
                <a:schemeClr val="tx2"/>
              </a:buClr>
              <a:buSzPct val="73000"/>
              <a:buFont typeface="Wingdings 2"/>
              <a:buChar char=""/>
              <a:defRPr/>
            </a:pPr>
            <a:r>
              <a:rPr lang="en-US" dirty="0" smtClean="0">
                <a:latin typeface="Times New Roman" pitchFamily="18" charset="0"/>
                <a:cs typeface="Times New Roman" pitchFamily="18" charset="0"/>
              </a:rPr>
              <a:t>High quality, Cost-effective, Adhere to Timelines</a:t>
            </a:r>
          </a:p>
          <a:p>
            <a:pPr marL="274320" indent="-274320" algn="just" fontAlgn="auto">
              <a:spcBef>
                <a:spcPts val="600"/>
              </a:spcBef>
              <a:spcAft>
                <a:spcPts val="0"/>
              </a:spcAft>
              <a:buClr>
                <a:schemeClr val="tx2"/>
              </a:buClr>
              <a:buSzPct val="73000"/>
              <a:buFont typeface="Wingdings 2"/>
              <a:buChar char=""/>
              <a:defRPr/>
            </a:pPr>
            <a:endParaRPr lang="en-US" dirty="0" smtClean="0">
              <a:latin typeface="Times New Roman" pitchFamily="18" charset="0"/>
              <a:cs typeface="Times New Roman" pitchFamily="18" charset="0"/>
            </a:endParaRPr>
          </a:p>
          <a:p>
            <a:pPr marL="274320" indent="-274320" algn="just" fontAlgn="auto">
              <a:spcBef>
                <a:spcPts val="600"/>
              </a:spcBef>
              <a:spcAft>
                <a:spcPts val="0"/>
              </a:spcAft>
              <a:buClr>
                <a:schemeClr val="tx2"/>
              </a:buClr>
              <a:buSzPct val="73000"/>
              <a:buFont typeface="Wingdings 2"/>
              <a:buChar char=""/>
              <a:defRPr/>
            </a:pPr>
            <a:r>
              <a:rPr lang="en-US" dirty="0" smtClean="0">
                <a:latin typeface="Times New Roman" pitchFamily="18" charset="0"/>
                <a:cs typeface="Times New Roman" pitchFamily="18" charset="0"/>
              </a:rPr>
              <a:t>GCP compliant Investigators</a:t>
            </a:r>
          </a:p>
          <a:p>
            <a:pPr marL="274320" indent="-274320" algn="just" fontAlgn="auto">
              <a:spcBef>
                <a:spcPts val="600"/>
              </a:spcBef>
              <a:spcAft>
                <a:spcPts val="0"/>
              </a:spcAft>
              <a:buClr>
                <a:schemeClr val="tx2"/>
              </a:buClr>
              <a:buSzPct val="73000"/>
              <a:buFont typeface="Wingdings 2"/>
              <a:buChar char=""/>
              <a:defRPr/>
            </a:pPr>
            <a:endParaRPr lang="en-US" dirty="0" smtClean="0">
              <a:latin typeface="Times New Roman" pitchFamily="18" charset="0"/>
              <a:cs typeface="Times New Roman" pitchFamily="18" charset="0"/>
            </a:endParaRPr>
          </a:p>
          <a:p>
            <a:pPr marL="274320" indent="-274320" algn="just" fontAlgn="auto">
              <a:spcBef>
                <a:spcPts val="600"/>
              </a:spcBef>
              <a:spcAft>
                <a:spcPts val="0"/>
              </a:spcAft>
              <a:buClr>
                <a:schemeClr val="tx2"/>
              </a:buClr>
              <a:buSzPct val="73000"/>
              <a:buFont typeface="Wingdings 2"/>
              <a:buChar char=""/>
              <a:defRPr/>
            </a:pPr>
            <a:r>
              <a:rPr lang="en-US" dirty="0" smtClean="0">
                <a:latin typeface="Times New Roman" pitchFamily="18" charset="0"/>
                <a:cs typeface="Times New Roman" pitchFamily="18" charset="0"/>
              </a:rPr>
              <a:t>Clinical trial Site with large patient pool </a:t>
            </a:r>
          </a:p>
          <a:p>
            <a:pPr marL="274320" indent="-274320" algn="just" fontAlgn="auto">
              <a:spcBef>
                <a:spcPts val="600"/>
              </a:spcBef>
              <a:spcAft>
                <a:spcPts val="0"/>
              </a:spcAft>
              <a:buClr>
                <a:schemeClr val="tx2"/>
              </a:buClr>
              <a:buSzPct val="73000"/>
              <a:buFont typeface="Wingdings 2"/>
              <a:buChar char=""/>
              <a:defRPr/>
            </a:pPr>
            <a:endParaRPr lang="en-US" dirty="0" smtClean="0">
              <a:latin typeface="Times New Roman" pitchFamily="18" charset="0"/>
              <a:cs typeface="Times New Roman" pitchFamily="18" charset="0"/>
            </a:endParaRPr>
          </a:p>
          <a:p>
            <a:pPr marL="274320" indent="-274320" algn="just" fontAlgn="auto">
              <a:spcBef>
                <a:spcPts val="600"/>
              </a:spcBef>
              <a:spcAft>
                <a:spcPts val="0"/>
              </a:spcAft>
              <a:buClr>
                <a:schemeClr val="tx2"/>
              </a:buClr>
              <a:buSzPct val="73000"/>
              <a:buFont typeface="Wingdings 2"/>
              <a:buChar char=""/>
              <a:defRPr/>
            </a:pPr>
            <a:r>
              <a:rPr lang="en-US" dirty="0" smtClean="0">
                <a:latin typeface="Times New Roman" pitchFamily="18" charset="0"/>
                <a:cs typeface="Times New Roman" pitchFamily="18" charset="0"/>
              </a:rPr>
              <a:t>Geographically diversity of Sites</a:t>
            </a:r>
          </a:p>
          <a:p>
            <a:pPr marL="274320" indent="-274320" fontAlgn="auto">
              <a:spcBef>
                <a:spcPts val="600"/>
              </a:spcBef>
              <a:spcAft>
                <a:spcPts val="0"/>
              </a:spcAft>
              <a:buClr>
                <a:schemeClr val="tx2"/>
              </a:buClr>
              <a:buSzPct val="73000"/>
              <a:buNone/>
              <a:defRPr/>
            </a:pPr>
            <a:endParaRPr lang="en-US" dirty="0" smtClean="0">
              <a:latin typeface="Times New Roman" pitchFamily="18" charset="0"/>
              <a:cs typeface="Times New Roman" pitchFamily="18" charset="0"/>
            </a:endParaRPr>
          </a:p>
          <a:p>
            <a:pPr marL="274320" indent="-274320" fontAlgn="auto">
              <a:spcBef>
                <a:spcPts val="600"/>
              </a:spcBef>
              <a:spcAft>
                <a:spcPts val="0"/>
              </a:spcAft>
              <a:buClr>
                <a:schemeClr val="tx2"/>
              </a:buClr>
              <a:buSzPct val="73000"/>
              <a:buFont typeface="Wingdings 2"/>
              <a:buChar char=""/>
              <a:defRPr/>
            </a:pPr>
            <a:endParaRPr lang="en-US" sz="2800" dirty="0" smtClean="0">
              <a:latin typeface="Times New Roman" pitchFamily="18" charset="0"/>
              <a:cs typeface="Times New Roman" pitchFamily="18" charset="0"/>
            </a:endParaRPr>
          </a:p>
          <a:p>
            <a:pPr marL="274320" indent="-274320" fontAlgn="auto">
              <a:spcBef>
                <a:spcPts val="600"/>
              </a:spcBef>
              <a:spcAft>
                <a:spcPts val="0"/>
              </a:spcAft>
              <a:buClr>
                <a:schemeClr val="tx2"/>
              </a:buClr>
              <a:buSzPct val="73000"/>
              <a:buFont typeface="Wingdings 2"/>
              <a:buChar char=""/>
              <a:defRPr/>
            </a:pP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2209800" y="569686"/>
          <a:ext cx="7413171" cy="5486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itle 1"/>
          <p:cNvSpPr>
            <a:spLocks noGrp="1"/>
          </p:cNvSpPr>
          <p:nvPr>
            <p:ph type="title"/>
          </p:nvPr>
        </p:nvSpPr>
        <p:spPr>
          <a:xfrm>
            <a:off x="0" y="609600"/>
            <a:ext cx="5715000" cy="1143000"/>
          </a:xfrm>
        </p:spPr>
        <p:txBody>
          <a:bodyPr/>
          <a:lstStyle/>
          <a:p>
            <a:r>
              <a:rPr lang="en-US" dirty="0" smtClean="0"/>
              <a:t>Why TIMER</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a:p>
        </p:txBody>
      </p:sp>
      <p:sp>
        <p:nvSpPr>
          <p:cNvPr id="4" name="Title 3"/>
          <p:cNvSpPr>
            <a:spLocks noGrp="1"/>
          </p:cNvSpPr>
          <p:nvPr>
            <p:ph type="title"/>
          </p:nvPr>
        </p:nvSpPr>
        <p:spPr>
          <a:xfrm>
            <a:off x="457200" y="3657600"/>
            <a:ext cx="8229600" cy="1905000"/>
          </a:xfrm>
        </p:spPr>
        <p:txBody>
          <a:bodyPr>
            <a:noAutofit/>
          </a:bodyPr>
          <a:lstStyle/>
          <a:p>
            <a:r>
              <a:rPr lang="en-US" sz="1800" b="1" dirty="0" smtClean="0"/>
              <a:t>Target Institute of Medical Education &amp; Research</a:t>
            </a:r>
            <a:br>
              <a:rPr lang="en-US" sz="1800" b="1" dirty="0" smtClean="0"/>
            </a:br>
            <a:r>
              <a:rPr lang="en-US" sz="1800" b="1" dirty="0" smtClean="0"/>
              <a:t>(TIMER)</a:t>
            </a:r>
            <a:r>
              <a:rPr lang="en-US" sz="1800" dirty="0" smtClean="0"/>
              <a:t/>
            </a:r>
            <a:br>
              <a:rPr lang="en-US" sz="1800" dirty="0" smtClean="0"/>
            </a:br>
            <a:r>
              <a:rPr lang="en-US" sz="2000" dirty="0" smtClean="0"/>
              <a:t>Address- </a:t>
            </a:r>
            <a:r>
              <a:rPr lang="en-US" sz="1800" dirty="0" smtClean="0"/>
              <a:t>205/A, Blue Diamond Society, Nayagaon,</a:t>
            </a:r>
            <a:br>
              <a:rPr lang="en-US" sz="1800" dirty="0" smtClean="0"/>
            </a:br>
            <a:r>
              <a:rPr lang="en-US" sz="1800" dirty="0" smtClean="0"/>
              <a:t>		  Dahisar (W), Mumbai 400068</a:t>
            </a:r>
            <a:br>
              <a:rPr lang="en-US" sz="1800" dirty="0" smtClean="0"/>
            </a:br>
            <a:r>
              <a:rPr lang="en-US" sz="1800" b="1" dirty="0" smtClean="0"/>
              <a:t/>
            </a:r>
            <a:br>
              <a:rPr lang="en-US" sz="1800" b="1" dirty="0" smtClean="0"/>
            </a:br>
            <a:r>
              <a:rPr lang="en-US" sz="1800" b="1" dirty="0" smtClean="0"/>
              <a:t>Telephone No:</a:t>
            </a:r>
            <a:br>
              <a:rPr lang="en-US" sz="1800" b="1" dirty="0" smtClean="0"/>
            </a:br>
            <a:r>
              <a:rPr lang="en-US" sz="1800" dirty="0" smtClean="0"/>
              <a:t>09322522252 / 09325819026/ 022-28913701</a:t>
            </a:r>
            <a:br>
              <a:rPr lang="en-US" sz="1800" dirty="0" smtClean="0"/>
            </a:br>
            <a:r>
              <a:rPr lang="en-US" sz="1800" dirty="0" smtClean="0"/>
              <a:t/>
            </a:r>
            <a:br>
              <a:rPr lang="en-US" sz="1800" dirty="0" smtClean="0"/>
            </a:br>
            <a:r>
              <a:rPr lang="en-US" sz="1800" b="1" dirty="0" smtClean="0"/>
              <a:t>Email:</a:t>
            </a:r>
            <a:br>
              <a:rPr lang="en-US" sz="1800" b="1" dirty="0" smtClean="0"/>
            </a:br>
            <a:r>
              <a:rPr lang="en-US" sz="1800" dirty="0" smtClean="0"/>
              <a:t>info@targetinstitute.in</a:t>
            </a:r>
            <a:br>
              <a:rPr lang="en-US" sz="1800" dirty="0" smtClean="0"/>
            </a:br>
            <a:r>
              <a:rPr lang="en-US" sz="1800" dirty="0" smtClean="0"/>
              <a:t/>
            </a:r>
            <a:br>
              <a:rPr lang="en-US" sz="1800" dirty="0" smtClean="0"/>
            </a:br>
            <a:r>
              <a:rPr lang="en-US" sz="1800" b="1" dirty="0" smtClean="0"/>
              <a:t>Website:</a:t>
            </a:r>
            <a:br>
              <a:rPr lang="en-US" sz="1800" b="1" dirty="0" smtClean="0"/>
            </a:br>
            <a:r>
              <a:rPr lang="en-US" sz="1800" dirty="0" smtClean="0"/>
              <a:t>http://targetinstitute.in/Default.aspx</a:t>
            </a:r>
            <a:br>
              <a:rPr lang="en-US" sz="1800" dirty="0" smtClean="0"/>
            </a:b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b="1" dirty="0" smtClean="0"/>
              <a:t>Target Institute of Medical Education &amp; Research (TIMER)</a:t>
            </a:r>
          </a:p>
          <a:p>
            <a:pPr algn="just">
              <a:buNone/>
            </a:pPr>
            <a:r>
              <a:rPr lang="en-US" dirty="0" smtClean="0"/>
              <a:t>    	Provides Clinical Research services to Pharmaceutical, Biotechnology product  companies right from planning and initiating clinical trials to Final report submission.</a:t>
            </a:r>
          </a:p>
          <a:p>
            <a:pPr algn="just">
              <a:buNone/>
            </a:pPr>
            <a:r>
              <a:rPr lang="en-US" dirty="0" smtClean="0"/>
              <a:t>	Expertise in conductance of Phase I trials to phase III,IV trials , BA/BE studies, Pre-clinical/Animal Studies.</a:t>
            </a:r>
          </a:p>
          <a:p>
            <a:pPr algn="just">
              <a:buNone/>
            </a:pPr>
            <a:r>
              <a:rPr lang="en-US" b="1" dirty="0" smtClean="0"/>
              <a:t>	</a:t>
            </a:r>
          </a:p>
          <a:p>
            <a:pPr algn="just">
              <a:buNone/>
            </a:pPr>
            <a:r>
              <a:rPr lang="en-US" b="1" dirty="0" smtClean="0"/>
              <a:t>	We at Target Institute of Medical Education &amp; Research (TIMER) translate </a:t>
            </a:r>
            <a:r>
              <a:rPr lang="en-US" altLang="en-US" dirty="0" smtClean="0"/>
              <a:t>basic scientific research into better ways to prevent, diagnose, or treat diseases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Philosophy</a:t>
            </a:r>
            <a:endParaRPr lang="en-US" dirty="0"/>
          </a:p>
        </p:txBody>
      </p:sp>
      <p:sp>
        <p:nvSpPr>
          <p:cNvPr id="4" name="Content Placeholder 3"/>
          <p:cNvSpPr>
            <a:spLocks noGrp="1"/>
          </p:cNvSpPr>
          <p:nvPr>
            <p:ph idx="1"/>
          </p:nvPr>
        </p:nvSpPr>
        <p:spPr>
          <a:xfrm>
            <a:off x="457200" y="1600200"/>
            <a:ext cx="8229600" cy="2973122"/>
          </a:xfrm>
          <a:prstGeom prst="rect">
            <a:avLst/>
          </a:prstGeom>
        </p:spPr>
        <p:txBody>
          <a:bodyPr wrap="square">
            <a:spAutoFit/>
          </a:bodyPr>
          <a:lstStyle/>
          <a:p>
            <a:pPr marL="347663" indent="-347663" algn="just">
              <a:buNone/>
              <a:defRPr/>
            </a:pPr>
            <a:r>
              <a:rPr lang="en-US" sz="2400" dirty="0" smtClean="0">
                <a:latin typeface="Times New Roman" pitchFamily="18" charset="0"/>
                <a:cs typeface="Times New Roman" pitchFamily="18" charset="0"/>
              </a:rPr>
              <a:t>To bring about value to research through guidance, collaboration and scientific approach.</a:t>
            </a:r>
          </a:p>
          <a:p>
            <a:pPr marL="347663" indent="-347663" algn="just">
              <a:buBlip>
                <a:blip r:embed="rId2"/>
              </a:buBlip>
              <a:defRPr/>
            </a:pPr>
            <a:endParaRPr lang="en-US" sz="2400" dirty="0" smtClean="0">
              <a:latin typeface="Times New Roman" pitchFamily="18" charset="0"/>
              <a:cs typeface="Times New Roman" pitchFamily="18" charset="0"/>
            </a:endParaRPr>
          </a:p>
          <a:p>
            <a:pPr marL="347663" indent="-347663" algn="just">
              <a:buNone/>
              <a:defRPr/>
            </a:pPr>
            <a:r>
              <a:rPr lang="en-US" sz="2400" dirty="0" smtClean="0">
                <a:latin typeface="Times New Roman" pitchFamily="18" charset="0"/>
                <a:cs typeface="Times New Roman" pitchFamily="18" charset="0"/>
              </a:rPr>
              <a:t>To deliver Satisfaction, high quality research, integrity, success on time.</a:t>
            </a:r>
          </a:p>
          <a:p>
            <a:pPr marL="347663" indent="-347663" algn="just">
              <a:buBlip>
                <a:blip r:embed="rId2"/>
              </a:buBlip>
              <a:defRPr/>
            </a:pPr>
            <a:endParaRPr lang="en-US" sz="2400" dirty="0" smtClean="0">
              <a:latin typeface="Times New Roman" pitchFamily="18" charset="0"/>
              <a:cs typeface="Times New Roman" pitchFamily="18" charset="0"/>
            </a:endParaRPr>
          </a:p>
          <a:p>
            <a:pPr marL="347663" indent="-347663" algn="just">
              <a:buNone/>
              <a:defRPr/>
            </a:pPr>
            <a:r>
              <a:rPr lang="en-US" sz="2400" dirty="0" smtClean="0">
                <a:latin typeface="Times New Roman" pitchFamily="18" charset="0"/>
                <a:cs typeface="Times New Roman" pitchFamily="18" charset="0"/>
              </a:rPr>
              <a:t>To give end to end Research solution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Conducting  Various types Clinical trials</a:t>
            </a:r>
            <a:endParaRPr lang="en-US" dirty="0"/>
          </a:p>
        </p:txBody>
      </p:sp>
      <p:sp>
        <p:nvSpPr>
          <p:cNvPr id="3" name="Content Placeholder 2"/>
          <p:cNvSpPr>
            <a:spLocks noGrp="1"/>
          </p:cNvSpPr>
          <p:nvPr>
            <p:ph idx="1"/>
          </p:nvPr>
        </p:nvSpPr>
        <p:spPr>
          <a:xfrm>
            <a:off x="457200" y="1905000"/>
            <a:ext cx="8229600" cy="4221163"/>
          </a:xfrm>
        </p:spPr>
        <p:txBody>
          <a:bodyPr/>
          <a:lstStyle/>
          <a:p>
            <a:r>
              <a:rPr lang="en-US" altLang="en-US" sz="2400" b="1" dirty="0" smtClean="0"/>
              <a:t>Treatment</a:t>
            </a:r>
            <a:r>
              <a:rPr lang="en-US" altLang="en-US" sz="2400" dirty="0" smtClean="0"/>
              <a:t>-  to answer what most effective treatment for people </a:t>
            </a:r>
          </a:p>
          <a:p>
            <a:r>
              <a:rPr lang="en-US" altLang="en-US" sz="2400" b="1" dirty="0" smtClean="0"/>
              <a:t>Prevention-</a:t>
            </a:r>
            <a:r>
              <a:rPr lang="en-US" altLang="en-US" sz="2400" dirty="0" smtClean="0"/>
              <a:t> </a:t>
            </a:r>
            <a:r>
              <a:rPr lang="en-US" sz="2400" dirty="0" smtClean="0">
                <a:cs typeface="Times New Roman" pitchFamily="18" charset="0"/>
              </a:rPr>
              <a:t>Evaluate the effectiveness     of ways to reduce the risk of a particular disease</a:t>
            </a:r>
            <a:endParaRPr lang="en-US" altLang="en-US" sz="2400" dirty="0" smtClean="0"/>
          </a:p>
          <a:p>
            <a:r>
              <a:rPr lang="en-US" altLang="en-US" sz="2400" b="1" dirty="0" smtClean="0"/>
              <a:t>Early detection/screening</a:t>
            </a:r>
          </a:p>
          <a:p>
            <a:r>
              <a:rPr lang="en-US" altLang="en-US" sz="2400" b="1" dirty="0" smtClean="0"/>
              <a:t>Diagnostic</a:t>
            </a:r>
          </a:p>
          <a:p>
            <a:r>
              <a:rPr lang="en-US" altLang="en-US" sz="2400" b="1" dirty="0" smtClean="0"/>
              <a:t>Quality of life/supportive care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Therapeutic Areas of Expertise</a:t>
            </a:r>
            <a:endParaRPr lang="en-US" sz="3600" dirty="0"/>
          </a:p>
        </p:txBody>
      </p:sp>
      <p:sp>
        <p:nvSpPr>
          <p:cNvPr id="3" name="Content Placeholder 2"/>
          <p:cNvSpPr>
            <a:spLocks noGrp="1"/>
          </p:cNvSpPr>
          <p:nvPr>
            <p:ph idx="1"/>
          </p:nvPr>
        </p:nvSpPr>
        <p:spPr/>
        <p:txBody>
          <a:bodyPr>
            <a:noAutofit/>
          </a:bodyPr>
          <a:lstStyle/>
          <a:p>
            <a:pPr marL="0" indent="0">
              <a:buNone/>
            </a:pPr>
            <a:r>
              <a:rPr lang="en-US" sz="2400" dirty="0" smtClean="0">
                <a:solidFill>
                  <a:srgbClr val="000000"/>
                </a:solidFill>
                <a:latin typeface="Arial" pitchFamily="34" charset="0"/>
              </a:rPr>
              <a:t>TIMER  specializes both in clinical trials with wide range in therapeutic areas like- </a:t>
            </a:r>
            <a:r>
              <a:rPr lang="en-US" sz="2000" dirty="0" smtClean="0">
                <a:solidFill>
                  <a:srgbClr val="000000"/>
                </a:solidFill>
                <a:latin typeface="Arial" pitchFamily="34" charset="0"/>
              </a:rPr>
              <a:t/>
            </a:r>
            <a:br>
              <a:rPr lang="en-US" sz="2000" dirty="0" smtClean="0">
                <a:solidFill>
                  <a:srgbClr val="000000"/>
                </a:solidFill>
                <a:latin typeface="Arial" pitchFamily="34" charset="0"/>
              </a:rPr>
            </a:br>
            <a:endParaRPr lang="en-US" sz="2000" dirty="0" smtClean="0">
              <a:solidFill>
                <a:srgbClr val="000000"/>
              </a:solidFill>
              <a:latin typeface="Arial" pitchFamily="34" charset="0"/>
            </a:endParaRPr>
          </a:p>
          <a:p>
            <a:pPr>
              <a:buNone/>
            </a:pPr>
            <a:r>
              <a:rPr lang="en-US" sz="1600" dirty="0" smtClean="0">
                <a:solidFill>
                  <a:srgbClr val="000000"/>
                </a:solidFill>
                <a:latin typeface="Arial" pitchFamily="34" charset="0"/>
              </a:rPr>
              <a:t>Cardiovascular		Dental/Maxillofacial 		Dermatology</a:t>
            </a:r>
          </a:p>
          <a:p>
            <a:pPr>
              <a:buNone/>
            </a:pPr>
            <a:r>
              <a:rPr lang="en-US" sz="1600" dirty="0" smtClean="0">
                <a:solidFill>
                  <a:srgbClr val="000000"/>
                </a:solidFill>
                <a:latin typeface="Arial" pitchFamily="34" charset="0"/>
              </a:rPr>
              <a:t>Endocrinology		Gastroenterology 		 Hematology</a:t>
            </a:r>
          </a:p>
          <a:p>
            <a:pPr>
              <a:buNone/>
            </a:pPr>
            <a:r>
              <a:rPr lang="en-US" sz="1600" dirty="0" smtClean="0">
                <a:solidFill>
                  <a:srgbClr val="000000"/>
                </a:solidFill>
                <a:latin typeface="Arial" pitchFamily="34" charset="0"/>
              </a:rPr>
              <a:t> Immunology		 Infectious Diseases 	 Musculoskeletal</a:t>
            </a:r>
          </a:p>
          <a:p>
            <a:pPr>
              <a:buNone/>
            </a:pPr>
            <a:r>
              <a:rPr lang="en-US" sz="1600" dirty="0" smtClean="0">
                <a:solidFill>
                  <a:srgbClr val="000000"/>
                </a:solidFill>
                <a:latin typeface="Arial" pitchFamily="34" charset="0"/>
              </a:rPr>
              <a:t>Nephrology/Urology 	Neurology		Obstetrics/Gynecology </a:t>
            </a:r>
          </a:p>
          <a:p>
            <a:pPr marL="0" indent="0">
              <a:buNone/>
            </a:pPr>
            <a:r>
              <a:rPr lang="en-US" sz="1600" dirty="0" smtClean="0">
                <a:solidFill>
                  <a:srgbClr val="000000"/>
                </a:solidFill>
                <a:latin typeface="Arial" pitchFamily="34" charset="0"/>
              </a:rPr>
              <a:t>Pain Management 		Pharmacology/Toxicology	Respiratory     Rheumatology 		and some other areas</a:t>
            </a:r>
          </a:p>
          <a:p>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sz="3600" dirty="0" smtClean="0"/>
              <a:t>CRO Services to industry-Medical Writing</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buNone/>
            </a:pPr>
            <a:r>
              <a:rPr lang="en-US" dirty="0" smtClean="0"/>
              <a:t>	Highly qualified TIMER staff will take responsibility of preparation and development of Essential Study documents for conducting Clinical trials.</a:t>
            </a:r>
          </a:p>
          <a:p>
            <a:pPr algn="just">
              <a:buNone/>
            </a:pPr>
            <a:endParaRPr lang="en-US" dirty="0" smtClean="0"/>
          </a:p>
          <a:p>
            <a:r>
              <a:rPr lang="en-US" dirty="0" smtClean="0"/>
              <a:t>Protocol Design &amp; Development</a:t>
            </a:r>
          </a:p>
          <a:p>
            <a:r>
              <a:rPr lang="en-US" dirty="0" smtClean="0"/>
              <a:t>Case Report Forms </a:t>
            </a:r>
          </a:p>
          <a:p>
            <a:r>
              <a:rPr lang="en-US" dirty="0" smtClean="0"/>
              <a:t>Inform Consent Documents</a:t>
            </a:r>
          </a:p>
          <a:p>
            <a:r>
              <a:rPr lang="en-US" dirty="0" smtClean="0"/>
              <a:t>Investigator Brochure</a:t>
            </a:r>
          </a:p>
          <a:p>
            <a:r>
              <a:rPr lang="en-US" dirty="0" smtClean="0"/>
              <a:t>Written Information for Subjects (Advertisements)</a:t>
            </a:r>
          </a:p>
          <a:p>
            <a:r>
              <a:rPr lang="en-US" dirty="0" smtClean="0"/>
              <a:t>Information about compensation to patients</a:t>
            </a:r>
          </a:p>
          <a:p>
            <a:r>
              <a:rPr lang="en-US" dirty="0" smtClean="0"/>
              <a:t>Investigator Brochure</a:t>
            </a:r>
          </a:p>
          <a:p>
            <a:r>
              <a:rPr lang="en-US" dirty="0" smtClean="0"/>
              <a:t>Available (or additional) Safety Information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3200" dirty="0" smtClean="0"/>
              <a:t>CRO Services to industry- Planning and Approvals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Arial" pitchFamily="34" charset="0"/>
              </a:rPr>
              <a:t>Considering Sponsors requirements and need our Expert regulatory team and Advisory Board guidance help us to get faster clinical trial approvals and Clinical trail registrations aiding conductance and completion of trials within timelines </a:t>
            </a:r>
          </a:p>
          <a:p>
            <a:pPr>
              <a:buNone/>
            </a:pPr>
            <a:endParaRPr lang="en-US" dirty="0" smtClean="0"/>
          </a:p>
          <a:p>
            <a:pPr>
              <a:buFontTx/>
              <a:buNone/>
            </a:pPr>
            <a:r>
              <a:rPr lang="en-US" b="1" dirty="0" smtClean="0"/>
              <a:t>Investigator selection</a:t>
            </a:r>
          </a:p>
          <a:p>
            <a:pPr>
              <a:buFontTx/>
              <a:buNone/>
            </a:pPr>
            <a:r>
              <a:rPr lang="en-US" dirty="0" smtClean="0"/>
              <a:t>Initiating a Clinical Trial</a:t>
            </a:r>
          </a:p>
          <a:p>
            <a:pPr>
              <a:buFontTx/>
              <a:buNone/>
            </a:pPr>
            <a:r>
              <a:rPr lang="en-US" dirty="0" smtClean="0"/>
              <a:t>Contracting/Budget </a:t>
            </a:r>
          </a:p>
          <a:p>
            <a:pPr>
              <a:buFontTx/>
              <a:buNone/>
            </a:pPr>
            <a:r>
              <a:rPr lang="en-US" dirty="0" smtClean="0"/>
              <a:t>Investigators’ Meeting</a:t>
            </a:r>
          </a:p>
          <a:p>
            <a:pPr>
              <a:buFontTx/>
              <a:buNone/>
            </a:pPr>
            <a:r>
              <a:rPr lang="en-US" dirty="0" smtClean="0"/>
              <a:t>Document Filing &amp; Tracking</a:t>
            </a:r>
          </a:p>
          <a:p>
            <a:pPr>
              <a:buFontTx/>
              <a:buNone/>
            </a:pPr>
            <a:endParaRPr lang="en-US" dirty="0" smtClean="0"/>
          </a:p>
          <a:p>
            <a:pPr>
              <a:buFontTx/>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sz="3600" dirty="0" smtClean="0"/>
              <a:t>CRO Services to industry- Trial Monitoring</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buNone/>
            </a:pPr>
            <a:r>
              <a:rPr lang="en-US" sz="2000" dirty="0" smtClean="0">
                <a:solidFill>
                  <a:srgbClr val="000000"/>
                </a:solidFill>
                <a:latin typeface="Arial" pitchFamily="34" charset="0"/>
              </a:rPr>
              <a:t>Our CRA/Monitor are well qualified and trained responsible for on-site responsibilities  to a</a:t>
            </a:r>
            <a:r>
              <a:rPr lang="en-US" sz="2000" dirty="0" smtClean="0"/>
              <a:t>ssures study is conducted and    documented properly according to Applicable regulatory requirements , Protocol Adherence,  protecting </a:t>
            </a:r>
            <a:r>
              <a:rPr lang="en-US" sz="2000" dirty="0" smtClean="0">
                <a:solidFill>
                  <a:srgbClr val="000000"/>
                </a:solidFill>
                <a:latin typeface="Arial" pitchFamily="34" charset="0"/>
              </a:rPr>
              <a:t>subjects rights, safety and data integrity</a:t>
            </a:r>
            <a:endParaRPr lang="en-US" sz="2000" dirty="0" smtClean="0"/>
          </a:p>
          <a:p>
            <a:pPr>
              <a:buFontTx/>
              <a:buNone/>
            </a:pPr>
            <a:r>
              <a:rPr lang="en-US" dirty="0" smtClean="0"/>
              <a:t>   </a:t>
            </a:r>
          </a:p>
          <a:p>
            <a:pPr>
              <a:lnSpc>
                <a:spcPct val="90000"/>
              </a:lnSpc>
            </a:pPr>
            <a:r>
              <a:rPr lang="en-US" dirty="0" smtClean="0"/>
              <a:t>Pre-study or evaluation (“Feasibility visit”)</a:t>
            </a:r>
          </a:p>
          <a:p>
            <a:pPr>
              <a:lnSpc>
                <a:spcPct val="90000"/>
              </a:lnSpc>
            </a:pPr>
            <a:endParaRPr lang="en-US" sz="1600" dirty="0" smtClean="0"/>
          </a:p>
          <a:p>
            <a:pPr>
              <a:lnSpc>
                <a:spcPct val="90000"/>
              </a:lnSpc>
            </a:pPr>
            <a:r>
              <a:rPr lang="en-US" dirty="0" smtClean="0"/>
              <a:t>Site Initiation </a:t>
            </a:r>
          </a:p>
          <a:p>
            <a:pPr>
              <a:lnSpc>
                <a:spcPct val="90000"/>
              </a:lnSpc>
            </a:pPr>
            <a:endParaRPr lang="en-US" sz="1600" dirty="0" smtClean="0"/>
          </a:p>
          <a:p>
            <a:pPr>
              <a:lnSpc>
                <a:spcPct val="90000"/>
              </a:lnSpc>
            </a:pPr>
            <a:r>
              <a:rPr lang="en-US" dirty="0" smtClean="0"/>
              <a:t>Interim-monitoring </a:t>
            </a:r>
          </a:p>
          <a:p>
            <a:pPr>
              <a:lnSpc>
                <a:spcPct val="90000"/>
              </a:lnSpc>
            </a:pPr>
            <a:endParaRPr lang="en-US" sz="2000" dirty="0" smtClean="0"/>
          </a:p>
          <a:p>
            <a:pPr>
              <a:lnSpc>
                <a:spcPct val="90000"/>
              </a:lnSpc>
            </a:pPr>
            <a:r>
              <a:rPr lang="en-US" dirty="0" smtClean="0"/>
              <a:t>Site Audit</a:t>
            </a:r>
          </a:p>
          <a:p>
            <a:pPr>
              <a:lnSpc>
                <a:spcPct val="90000"/>
              </a:lnSpc>
            </a:pPr>
            <a:endParaRPr lang="en-US" sz="1600" dirty="0" smtClean="0"/>
          </a:p>
          <a:p>
            <a:pPr>
              <a:lnSpc>
                <a:spcPct val="90000"/>
              </a:lnSpc>
            </a:pPr>
            <a:r>
              <a:rPr lang="en-US" dirty="0" smtClean="0"/>
              <a:t>Site Close-out visit</a:t>
            </a:r>
          </a:p>
          <a:p>
            <a:pPr>
              <a:lnSpc>
                <a:spcPct val="90000"/>
              </a:lnSpc>
            </a:pPr>
            <a:endParaRPr lang="en-US" dirty="0" smtClean="0"/>
          </a:p>
          <a:p>
            <a:pPr>
              <a:buNone/>
            </a:pPr>
            <a:r>
              <a:rPr lang="en-US" sz="2300" dirty="0" smtClean="0">
                <a:solidFill>
                  <a:srgbClr val="000000"/>
                </a:solidFill>
                <a:latin typeface="Arial" pitchFamily="34" charset="0"/>
              </a:rPr>
              <a:t>TIMER CRA also responsible site management documentation and follow-up activities to ensure that site staff remains motivated and focused.</a:t>
            </a:r>
            <a:endParaRPr lang="en-US" sz="2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CRO Services to industry- Quality Assurance</a:t>
            </a:r>
            <a:br>
              <a:rPr lang="en-US" sz="3100"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solidFill>
                  <a:srgbClr val="000000"/>
                </a:solidFill>
                <a:latin typeface="Arial" pitchFamily="34" charset="0"/>
              </a:rPr>
              <a:t>We ensure  that the protocol and all study documents are prepared and Procedures are performed according to Good Clinical Practices (GCP) and International Commission   on Harmonization (ICH) standards and the sponsor's or CRO-'s Standard Operating Procedures (SOPs).</a:t>
            </a:r>
          </a:p>
          <a:p>
            <a:endParaRPr lang="en-US" dirty="0" smtClean="0">
              <a:solidFill>
                <a:srgbClr val="000000"/>
              </a:solidFill>
              <a:latin typeface="Arial" pitchFamily="34" charset="0"/>
            </a:endParaRPr>
          </a:p>
          <a:p>
            <a:r>
              <a:rPr lang="en-US" dirty="0" smtClean="0">
                <a:solidFill>
                  <a:srgbClr val="000000"/>
                </a:solidFill>
                <a:latin typeface="Arial" pitchFamily="34" charset="0"/>
              </a:rPr>
              <a:t> Review the informed consent content and process</a:t>
            </a:r>
          </a:p>
          <a:p>
            <a:r>
              <a:rPr lang="en-US" dirty="0" smtClean="0">
                <a:solidFill>
                  <a:srgbClr val="000000"/>
                </a:solidFill>
                <a:latin typeface="Arial" pitchFamily="34" charset="0"/>
              </a:rPr>
              <a:t> Review records and procedures concerning drug accountability</a:t>
            </a:r>
          </a:p>
          <a:p>
            <a:r>
              <a:rPr lang="en-US" dirty="0" smtClean="0">
                <a:solidFill>
                  <a:srgbClr val="000000"/>
                </a:solidFill>
                <a:latin typeface="Arial" pitchFamily="34" charset="0"/>
              </a:rPr>
              <a:t>Inspect study-required facilities and equipment</a:t>
            </a:r>
          </a:p>
          <a:p>
            <a:r>
              <a:rPr lang="en-US" dirty="0" smtClean="0">
                <a:solidFill>
                  <a:srgbClr val="000000"/>
                </a:solidFill>
                <a:latin typeface="Arial" pitchFamily="34" charset="0"/>
              </a:rPr>
              <a:t>Assess compliance with internal SOPs</a:t>
            </a:r>
          </a:p>
          <a:p>
            <a:r>
              <a:rPr lang="en-US" dirty="0" smtClean="0">
                <a:solidFill>
                  <a:srgbClr val="000000"/>
                </a:solidFill>
                <a:latin typeface="Arial" pitchFamily="34" charset="0"/>
              </a:rPr>
              <a:t>Study documentation audit</a:t>
            </a:r>
          </a:p>
          <a:p>
            <a:r>
              <a:rPr lang="en-US" dirty="0" smtClean="0">
                <a:solidFill>
                  <a:srgbClr val="000000"/>
                </a:solidFill>
                <a:latin typeface="Arial" pitchFamily="34" charset="0"/>
              </a:rPr>
              <a:t>Review records and procedures for site visits</a:t>
            </a:r>
          </a:p>
          <a:p>
            <a:r>
              <a:rPr lang="en-US" dirty="0" smtClean="0">
                <a:solidFill>
                  <a:srgbClr val="000000"/>
                </a:solidFill>
                <a:latin typeface="Arial" pitchFamily="34" charset="0"/>
              </a:rPr>
              <a:t>Assess compliance with internal SOPs</a:t>
            </a:r>
          </a:p>
          <a:p>
            <a:r>
              <a:rPr lang="en-US" dirty="0" smtClean="0">
                <a:solidFill>
                  <a:srgbClr val="000000"/>
                </a:solidFill>
                <a:latin typeface="Arial" pitchFamily="34" charset="0"/>
              </a:rPr>
              <a:t>Ensure consistency in reports</a:t>
            </a:r>
          </a:p>
          <a:p>
            <a:r>
              <a:rPr lang="en-US" dirty="0" smtClean="0">
                <a:solidFill>
                  <a:srgbClr val="000000"/>
                </a:solidFill>
                <a:latin typeface="Arial" pitchFamily="34" charset="0"/>
              </a:rPr>
              <a:t>Preparation for regulatory inspection</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JPM_SLIDE_ROLE" val="jpmPag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513</Words>
  <Application>Microsoft Office PowerPoint</Application>
  <PresentationFormat>On-screen Show (4:3)</PresentationFormat>
  <Paragraphs>110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Our Philosophy</vt:lpstr>
      <vt:lpstr>Conducting  Various types Clinical trials</vt:lpstr>
      <vt:lpstr>Therapeutic Areas of Expertise</vt:lpstr>
      <vt:lpstr>CRO Services to industry-Medical Writing </vt:lpstr>
      <vt:lpstr>CRO Services to industry- Planning and Approvals </vt:lpstr>
      <vt:lpstr>CRO Services to industry- Trial Monitoring  </vt:lpstr>
      <vt:lpstr>CRO Services to industry- Quality Assurance </vt:lpstr>
      <vt:lpstr>Customized Service to Herbal Industry</vt:lpstr>
      <vt:lpstr>Target Dental Solution</vt:lpstr>
      <vt:lpstr>TIMER competency</vt:lpstr>
      <vt:lpstr>Why TIMER</vt:lpstr>
      <vt:lpstr>Target Institute of Medical Education &amp; Research (TIMER) Address- 205/A, Blue Diamond Society, Nayagaon,     Dahisar (W), Mumbai 400068  Telephone No: 09322522252 / 09325819026/ 022-28913701  Email: info@targetinstitute.in  Website: http://targetinstitute.in/Default.aspx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abc</cp:lastModifiedBy>
  <cp:revision>22</cp:revision>
  <dcterms:created xsi:type="dcterms:W3CDTF">2006-08-16T00:00:00Z</dcterms:created>
  <dcterms:modified xsi:type="dcterms:W3CDTF">2012-08-16T11:58:50Z</dcterms:modified>
</cp:coreProperties>
</file>